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557" r:id="rId1"/>
  </p:sldMasterIdLst>
  <p:notesMasterIdLst>
    <p:notesMasterId r:id="rId34"/>
  </p:notesMasterIdLst>
  <p:handoutMasterIdLst>
    <p:handoutMasterId r:id="rId35"/>
  </p:handoutMasterIdLst>
  <p:sldIdLst>
    <p:sldId id="256" r:id="rId2"/>
    <p:sldId id="310" r:id="rId3"/>
    <p:sldId id="295" r:id="rId4"/>
    <p:sldId id="307" r:id="rId5"/>
    <p:sldId id="305" r:id="rId6"/>
    <p:sldId id="327" r:id="rId7"/>
    <p:sldId id="309" r:id="rId8"/>
    <p:sldId id="323" r:id="rId9"/>
    <p:sldId id="328" r:id="rId10"/>
    <p:sldId id="287" r:id="rId11"/>
    <p:sldId id="288" r:id="rId12"/>
    <p:sldId id="308" r:id="rId13"/>
    <p:sldId id="306" r:id="rId14"/>
    <p:sldId id="322" r:id="rId15"/>
    <p:sldId id="329" r:id="rId16"/>
    <p:sldId id="299" r:id="rId17"/>
    <p:sldId id="296" r:id="rId18"/>
    <p:sldId id="330" r:id="rId19"/>
    <p:sldId id="331" r:id="rId20"/>
    <p:sldId id="325" r:id="rId21"/>
    <p:sldId id="333" r:id="rId22"/>
    <p:sldId id="332" r:id="rId23"/>
    <p:sldId id="300" r:id="rId24"/>
    <p:sldId id="301" r:id="rId25"/>
    <p:sldId id="311" r:id="rId26"/>
    <p:sldId id="303" r:id="rId27"/>
    <p:sldId id="292" r:id="rId28"/>
    <p:sldId id="312" r:id="rId29"/>
    <p:sldId id="314" r:id="rId30"/>
    <p:sldId id="315" r:id="rId31"/>
    <p:sldId id="326" r:id="rId32"/>
    <p:sldId id="263" r:id="rId33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0066FF"/>
    <a:srgbClr val="2DA2BF"/>
    <a:srgbClr val="000000"/>
    <a:srgbClr val="0099FF"/>
    <a:srgbClr val="66FF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6" autoAdjust="0"/>
    <p:restoredTop sz="79574" autoAdjust="0"/>
  </p:normalViewPr>
  <p:slideViewPr>
    <p:cSldViewPr>
      <p:cViewPr varScale="1">
        <p:scale>
          <a:sx n="70" d="100"/>
          <a:sy n="70" d="100"/>
        </p:scale>
        <p:origin x="84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1.xml"/><Relationship Id="rId2" Type="http://schemas.openxmlformats.org/officeDocument/2006/relationships/slide" Target="slides/slide10.xml"/><Relationship Id="rId1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0175" y="0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08293D55-8E58-4F9A-92C1-9286810D3A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311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0175" y="0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421188"/>
            <a:ext cx="5564188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6BE2FA0C-BC7C-44C1-BC79-03FB4E3A33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241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F99E25-CB39-47CE-A1BB-A7EB82D48336}" type="slidenum">
              <a:rPr lang="en-US" altLang="en-US" sz="1200">
                <a:solidFill>
                  <a:schemeClr val="tx1"/>
                </a:solidFill>
              </a:rPr>
              <a:pPr/>
              <a:t>1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063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04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6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07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79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51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23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95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958285-A509-40DE-88CE-4F941FE97553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00000"/>
                </a:solidFill>
              </a:rPr>
              <a:t>SCREENS NOT AVAILABLE IN PRACTICE LAB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cs typeface="Arial" panose="020B0604020202020204" pitchFamily="34" charset="0"/>
              </a:rPr>
              <a:t>Current interest rate is very low: inflation + 0.1%</a:t>
            </a:r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0FA059-BF7B-4A4A-A706-AEF6F615997B}" type="slidenum">
              <a:rPr lang="en-US" altLang="en-US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Bonds will not be issued if any of the following apply: </a:t>
            </a:r>
          </a:p>
          <a:p>
            <a:r>
              <a:rPr lang="en-US" altLang="en-US" smtClean="0"/>
              <a:t>• The bond request is not a multiple of $50</a:t>
            </a:r>
          </a:p>
          <a:p>
            <a:r>
              <a:rPr lang="en-US" altLang="en-US" smtClean="0"/>
              <a:t>• More than one name is entered on line 5b, 5c, 6b, or 6c</a:t>
            </a:r>
          </a:p>
          <a:p>
            <a:r>
              <a:rPr lang="en-US" altLang="en-US" smtClean="0"/>
              <a:t>• The refund is decreased because of a math error</a:t>
            </a:r>
          </a:p>
          <a:p>
            <a:r>
              <a:rPr lang="en-US" altLang="en-US" smtClean="0"/>
              <a:t>• The refund is offset for any reason</a:t>
            </a:r>
          </a:p>
          <a:p>
            <a:r>
              <a:rPr lang="en-US" altLang="en-US" smtClean="0"/>
              <a:t>Instead, the </a:t>
            </a:r>
            <a:r>
              <a:rPr lang="en-US" altLang="en-US" b="1" smtClean="0"/>
              <a:t>entire </a:t>
            </a:r>
            <a:r>
              <a:rPr lang="en-US" altLang="en-US" smtClean="0"/>
              <a:t>refund will be sent to the taxpayer in the form of a check</a:t>
            </a:r>
            <a:endParaRPr lang="en-US" altLang="en-US" smtClean="0">
              <a:cs typeface="Arial" panose="020B0604020202020204" pitchFamily="34" charset="0"/>
            </a:endParaRPr>
          </a:p>
          <a:p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063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04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6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07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79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51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23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95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D7D9DD-C219-43C6-9336-E0837A77B8FF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Can also enter on next year’s estimated payment form worksheet – 1040-ES, covered in another lesson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068958-3B17-4657-95F2-23C1C852D2DE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Can also enter on next year’s estimated payment form worksheet – 1040-ES, covered in another lesson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A39B69-4B82-4034-B101-537571FAD6AA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063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04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6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07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79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51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23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95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5F789B-2417-4266-B670-4C1BE2A8380C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095CD0-3F4E-482C-A231-77918007D332}" type="slidenum">
              <a:rPr lang="en-US" altLang="en-US"/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3038" indent="-173038" eaLnBrk="1" hangingPunct="1">
              <a:buFontTx/>
              <a:buChar char="•"/>
            </a:pPr>
            <a:r>
              <a:rPr lang="en-US" altLang="en-US" b="1" smtClean="0"/>
              <a:t>Electronic funds transfer is also referred as “direct debit”</a:t>
            </a:r>
          </a:p>
          <a:p>
            <a:pPr marL="173038" indent="-173038" eaLnBrk="1" hangingPunct="1">
              <a:buFontTx/>
              <a:buChar char="•"/>
            </a:pPr>
            <a:r>
              <a:rPr lang="en-US" altLang="en-US" b="1" smtClean="0"/>
              <a:t>IRS Direct Pay from www.irs.gov</a:t>
            </a:r>
          </a:p>
          <a:p>
            <a:pPr marL="173038" indent="-173038" eaLnBrk="1" hangingPunct="1">
              <a:buFontTx/>
              <a:buChar char="•"/>
            </a:pPr>
            <a:r>
              <a:rPr lang="en-US" altLang="en-US" b="1" smtClean="0"/>
              <a:t>Credit card fees may be imposed for ‘cash advance’</a:t>
            </a:r>
          </a:p>
          <a:p>
            <a:pPr marL="173038" indent="-173038" eaLnBrk="1" hangingPunct="1">
              <a:buFontTx/>
              <a:buChar char="•"/>
            </a:pPr>
            <a:r>
              <a:rPr lang="en-US" altLang="en-US" b="1" smtClean="0"/>
              <a:t>EFTPS if already enrolled for some other purpose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0F442A-A680-49CB-8D77-7837A17FEE16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85F12A-98A1-419C-980A-24F704EBEA99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FDA7C4-7EBD-405D-BF85-36B78D354AEB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063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04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6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07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79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51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23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95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3A6C07-A494-4EE3-9D40-C918ED7BC227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57347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3A65F6-B172-45EF-A06B-19891D64C819}" type="slidenum">
              <a:rPr lang="en-US" altLang="en-US"/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3038" indent="-173038" eaLnBrk="1" hangingPunct="1">
              <a:buFontTx/>
              <a:buChar char="•"/>
            </a:pPr>
            <a:r>
              <a:rPr lang="en-US" altLang="en-US" b="1" smtClean="0"/>
              <a:t>Electronic funds transfer is also referred as “direct debit”</a:t>
            </a:r>
          </a:p>
          <a:p>
            <a:pPr marL="173038" indent="-173038" eaLnBrk="1" hangingPunct="1">
              <a:buFontTx/>
              <a:buChar char="•"/>
            </a:pPr>
            <a:r>
              <a:rPr lang="en-US" altLang="en-US" b="1" smtClean="0"/>
              <a:t>Credit card fees may be imposed for ‘cash advance’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smtClean="0">
                <a:cs typeface="Arial" panose="020B0604020202020204" pitchFamily="34" charset="0"/>
              </a:rPr>
              <a:t>myRA contributions will be permitted on the 2015 return – either on Form 1040 or Form 8888(?)</a:t>
            </a:r>
          </a:p>
          <a:p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1B1723C-FC0B-4EDE-ACC6-F49CB088D937}" type="slidenum">
              <a:rPr lang="en-US" altLang="en-US" sz="1200">
                <a:solidFill>
                  <a:schemeClr val="tx1"/>
                </a:solidFill>
              </a:rPr>
              <a:pPr/>
              <a:t>3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3038" indent="-173038">
              <a:buFontTx/>
              <a:buChar char="•"/>
            </a:pPr>
            <a:r>
              <a:rPr lang="en-US" altLang="en-US" b="1" smtClean="0"/>
              <a:t>This only stalls the nasty letters from IRS</a:t>
            </a:r>
          </a:p>
          <a:p>
            <a:pPr marL="173038" indent="-173038">
              <a:buFontTx/>
              <a:buChar char="•"/>
            </a:pPr>
            <a:r>
              <a:rPr lang="en-US" altLang="en-US" b="1" smtClean="0"/>
              <a:t>Interest is 4% per year</a:t>
            </a:r>
          </a:p>
          <a:p>
            <a:pPr marL="173038" indent="-173038">
              <a:buFontTx/>
              <a:buChar char="•"/>
            </a:pPr>
            <a:r>
              <a:rPr lang="en-US" altLang="en-US" b="1" smtClean="0"/>
              <a:t>Penalty for late payment is ½ of 1% per month (or part of month)</a:t>
            </a:r>
          </a:p>
          <a:p>
            <a:pPr marL="173038" indent="-173038">
              <a:buFontTx/>
              <a:buChar char="•"/>
            </a:pPr>
            <a:r>
              <a:rPr lang="en-US" altLang="en-US" b="1" smtClean="0"/>
              <a:t>Penalty for late filed return is 5% per month</a:t>
            </a:r>
          </a:p>
          <a:p>
            <a:pPr marL="173038" indent="-173038">
              <a:buFontTx/>
              <a:buChar char="•"/>
            </a:pPr>
            <a:r>
              <a:rPr lang="en-US" altLang="en-US" b="1" smtClean="0"/>
              <a:t>Taxpayer would do on their own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9BD74B-CAE0-4143-B5E5-09F15060F4A0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State may have similar installment payment option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FC7EDD-4414-4DC8-82E3-DF166C2FB99A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3038" indent="-173038">
              <a:buFontTx/>
              <a:buChar char="•"/>
            </a:pPr>
            <a:r>
              <a:rPr lang="en-US" altLang="en-US" b="1" smtClean="0"/>
              <a:t>Interest is 4% per year</a:t>
            </a:r>
          </a:p>
          <a:p>
            <a:pPr marL="173038" indent="-173038">
              <a:buFontTx/>
              <a:buChar char="•"/>
            </a:pPr>
            <a:r>
              <a:rPr lang="en-US" altLang="en-US" b="1" smtClean="0"/>
              <a:t>Penalty for late payment is ½ of 1% per month (or part of month)</a:t>
            </a:r>
          </a:p>
          <a:p>
            <a:pPr marL="173038" indent="-173038">
              <a:buFontTx/>
              <a:buChar char="•"/>
            </a:pPr>
            <a:r>
              <a:rPr lang="en-US" altLang="en-US" b="1" smtClean="0"/>
              <a:t>Penalty for late filed return is 5% per month</a:t>
            </a:r>
          </a:p>
          <a:p>
            <a:pPr marL="173038" indent="-173038">
              <a:buFontTx/>
              <a:buChar char="•"/>
            </a:pPr>
            <a:r>
              <a:rPr lang="en-US" altLang="en-US" b="1" smtClean="0"/>
              <a:t>Taxpayer would do this on their own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1D4947-E874-4AA9-B8BD-A59175688FD6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If 13844 not in TaxWise for 2013, Taxpayer would need to complete and send in separately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7E47CC-0C0D-4460-A8F2-609F33FD6F29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3038" indent="-173038">
              <a:buFontTx/>
              <a:buChar char="•"/>
            </a:pPr>
            <a:r>
              <a:rPr lang="en-US" altLang="en-US" b="1" smtClean="0"/>
              <a:t>For high income taxpayers (&gt;150,000 or &gt;75,000 MFS), must have paid 110% of prior year’s tax</a:t>
            </a:r>
          </a:p>
          <a:p>
            <a:pPr marL="173038" indent="-173038">
              <a:buFontTx/>
              <a:buChar char="•"/>
            </a:pPr>
            <a:r>
              <a:rPr lang="en-US" altLang="en-US" b="1" smtClean="0"/>
              <a:t>“Tax shown on return” is defined in the instructions to Form 2210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063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04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6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07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79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51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23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95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0D524F-F879-4A9A-80ED-F0AB890264F1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Clarify</a:t>
            </a:r>
          </a:p>
          <a:p>
            <a:pPr marL="174245" indent="-174245">
              <a:buFont typeface="Arial" panose="020B0604020202020204" pitchFamily="34" charset="0"/>
              <a:buChar char="•"/>
              <a:defRPr/>
            </a:pPr>
            <a:r>
              <a:rPr lang="en-US" altLang="en-US" b="1" dirty="0" smtClean="0"/>
              <a:t>What to do for your state to zero out any penalty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063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04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6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07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79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51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23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95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ED65D7-9219-4F5E-B93C-2B9A91C6F541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cs typeface="Arial" panose="020B0604020202020204" pitchFamily="34" charset="0"/>
              </a:rPr>
              <a:t>Next year’s tax is line 75</a:t>
            </a:r>
          </a:p>
          <a:p>
            <a:r>
              <a:rPr lang="en-US" altLang="en-US" b="1" smtClean="0">
                <a:cs typeface="Arial" panose="020B0604020202020204" pitchFamily="34" charset="0"/>
              </a:rPr>
              <a:t>myRA contributions will be permitted on the 2015 return – either on Form 1040 or Form 8888(?)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3038" indent="-173038">
              <a:buFontTx/>
              <a:buChar char="•"/>
            </a:pPr>
            <a:endParaRPr lang="en-US" altLang="en-US" b="1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063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04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6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07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79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51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23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95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04DA36-37D5-447C-9577-539E821BCA67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3038" indent="-173038">
              <a:buFontTx/>
              <a:buChar char="•"/>
            </a:pPr>
            <a:r>
              <a:rPr lang="en-US" altLang="en-US" b="1" smtClean="0"/>
              <a:t>Bank deposit slips are not a reliable source for routing and account numbers for direct deposit</a:t>
            </a:r>
          </a:p>
          <a:p>
            <a:pPr marL="173038" indent="-173038">
              <a:buFontTx/>
              <a:buChar char="•"/>
            </a:pPr>
            <a:r>
              <a:rPr lang="en-US" altLang="en-US" b="1" smtClean="0"/>
              <a:t>Enter the account number from left to right, but omit spaces and symbols and do not include check number</a:t>
            </a:r>
          </a:p>
          <a:p>
            <a:pPr marL="173038" indent="-173038">
              <a:buFontTx/>
              <a:buChar char="•"/>
            </a:pPr>
            <a:r>
              <a:rPr lang="en-US" altLang="en-US" b="1" smtClean="0"/>
              <a:t>Do not assume that you know routing number because you use same bank – most banks have several RTNs</a:t>
            </a:r>
          </a:p>
          <a:p>
            <a:pPr marL="173038" indent="-173038">
              <a:buFontTx/>
              <a:buChar char="•"/>
            </a:pPr>
            <a:r>
              <a:rPr lang="en-US" altLang="en-US" b="1" smtClean="0"/>
              <a:t>Can also send refund to fund IRA if Taxpayer has RTN and account number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063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04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6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07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79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51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23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95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294A02-C4F9-44B7-A7B5-219AACACB9D6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mtClean="0"/>
              <a:t>Optional Method use must be authorized by LC from DC – It is not an individual counselor option.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  <a:p>
            <a:pPr>
              <a:spcBef>
                <a:spcPct val="0"/>
              </a:spcBef>
            </a:pPr>
            <a:r>
              <a:rPr lang="en-US" altLang="en-US" smtClean="0"/>
              <a:t>See http://www.irs.gov/uac/Refund-Returns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247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887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40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915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6350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3550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0750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7950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1317CB-08E6-47CC-8FEE-5D9D91BCD734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3038" indent="-173038">
              <a:buFontTx/>
              <a:buChar char="•"/>
            </a:pPr>
            <a:r>
              <a:rPr lang="en-US" altLang="en-US" smtClean="0"/>
              <a:t>Bank deposit slips are </a:t>
            </a:r>
            <a:r>
              <a:rPr lang="en-US" altLang="en-US" b="1" smtClean="0"/>
              <a:t>not</a:t>
            </a:r>
            <a:r>
              <a:rPr lang="en-US" altLang="en-US" smtClean="0"/>
              <a:t> a reliable source for routing and account numbers for direct deposit. </a:t>
            </a:r>
          </a:p>
          <a:p>
            <a:pPr marL="173038" indent="-173038">
              <a:buFontTx/>
              <a:buChar char="•"/>
            </a:pPr>
            <a:r>
              <a:rPr lang="en-US" altLang="en-US" smtClean="0"/>
              <a:t>Enter the account number from left to right, but omit spaces and symbols and do not include check number.</a:t>
            </a:r>
          </a:p>
          <a:p>
            <a:pPr marL="173038" indent="-173038">
              <a:buFontTx/>
              <a:buChar char="•"/>
            </a:pPr>
            <a:r>
              <a:rPr lang="en-US" altLang="en-US" smtClean="0"/>
              <a:t>Do not assume that you know routing number because you use same bank – most banks have several RTNs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063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04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6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07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79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51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23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95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5AFEDB-5026-490B-9280-C1CD44BB0A91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i="1" smtClean="0"/>
              <a:t>What are the benefits of direct deposit? </a:t>
            </a:r>
            <a:endParaRPr lang="en-US" altLang="en-US" smtClean="0"/>
          </a:p>
          <a:p>
            <a:r>
              <a:rPr lang="en-US" altLang="en-US" smtClean="0"/>
              <a:t>Encourage taxpayers to use direct deposit; direct deposit refunds are received faster than checks (usually within 10 to 14 days) and eliminate the possibility of a check being lost or stolen. Direct deposit is more convenient for the taxpayer.</a:t>
            </a:r>
          </a:p>
          <a:p>
            <a:r>
              <a:rPr lang="en-US" altLang="en-US" smtClean="0"/>
              <a:t>Direct deposit saves tax dollars because it costs the government less.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063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04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6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07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79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51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23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95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1B9045-19C4-4B14-A19C-6E6C3BF80BF7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063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04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6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07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79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51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23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95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AE18F5-BAE8-443F-9BAE-4C5BB4FE9A8E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720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122363"/>
            <a:ext cx="7162800" cy="238760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10000"/>
            <a:ext cx="7162800" cy="1447800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44" y="5958117"/>
            <a:ext cx="4612756" cy="40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27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12C318B-498B-47C4-AF0F-055BB671B94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54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84" y="2133600"/>
            <a:ext cx="3657600" cy="38696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133600"/>
            <a:ext cx="3657600" cy="38696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107678-0313-454C-81C0-35027F319CF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667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79" y="2147888"/>
            <a:ext cx="3657600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579" y="2971799"/>
            <a:ext cx="3657600" cy="300758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47888"/>
            <a:ext cx="3657600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971800"/>
            <a:ext cx="3657600" cy="300758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8F9144-388C-4A6B-9F8F-1E34CC5ED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002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378B4-CDCB-4835-887A-A7420D76489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54505" y="4114800"/>
            <a:ext cx="7543800" cy="1879353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54505" y="2141538"/>
            <a:ext cx="7543800" cy="1879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96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ve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AC0E3C-A3DD-461E-A262-D2BCD06CF3A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50495" y="4124158"/>
            <a:ext cx="7543800" cy="1879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950495" y="2141661"/>
            <a:ext cx="7543800" cy="1879353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90948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537707-39A7-40D5-AAE6-4AA2FD5C0E3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530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E6117F-B487-4799-A455-8CE350C9A1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344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rgbClr val="67202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4504" y="21336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494351" y="6213227"/>
            <a:ext cx="3451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28650" y="6213227"/>
            <a:ext cx="635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51D5709-2E73-4071-95BC-9033225E411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915" y="6274283"/>
            <a:ext cx="2732435" cy="24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3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8" r:id="rId1"/>
    <p:sldLayoutId id="2147484559" r:id="rId2"/>
    <p:sldLayoutId id="2147484560" r:id="rId3"/>
    <p:sldLayoutId id="2147484561" r:id="rId4"/>
    <p:sldLayoutId id="2147484562" r:id="rId5"/>
    <p:sldLayoutId id="2147484563" r:id="rId6"/>
    <p:sldLayoutId id="2147484564" r:id="rId7"/>
    <p:sldLayoutId id="2147484565" r:id="rId8"/>
  </p:sldLayoutIdLst>
  <p:timing>
    <p:tnLst>
      <p:par>
        <p:cTn id="1" dur="indefinite" restart="never" nodeType="tmRoot"/>
      </p:par>
    </p:tnLst>
  </p:timing>
  <p:hf hdr="0" dt="0"/>
  <p:txStyles>
    <p:titleStyle>
      <a:lvl1pPr marL="55563" indent="0"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4488" indent="-344488" algn="l" defTabSz="914400" rtl="0" eaLnBrk="1" latinLnBrk="0" hangingPunct="1">
        <a:lnSpc>
          <a:spcPct val="100000"/>
        </a:lnSpc>
        <a:spcBef>
          <a:spcPts val="1000"/>
        </a:spcBef>
        <a:buClr>
          <a:srgbClr val="67202F"/>
        </a:buClr>
        <a:buSzPct val="90000"/>
        <a:buFont typeface="Calibri" panose="020F0502020204030204" pitchFamily="34" charset="0"/>
        <a:buChar char="●"/>
        <a:defRPr sz="40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858838" indent="-288925" algn="l" defTabSz="914400" rtl="0" eaLnBrk="1" latinLnBrk="0" hangingPunct="1">
        <a:lnSpc>
          <a:spcPct val="100000"/>
        </a:lnSpc>
        <a:spcBef>
          <a:spcPts val="500"/>
        </a:spcBef>
        <a:buClr>
          <a:schemeClr val="accent6">
            <a:lumMod val="50000"/>
          </a:schemeClr>
        </a:buClr>
        <a:buFont typeface="Calibri" panose="020F0502020204030204" pitchFamily="34" charset="0"/>
        <a:buChar char="−"/>
        <a:defRPr sz="36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316038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>
            <a:lumMod val="50000"/>
          </a:schemeClr>
        </a:buClr>
        <a:buSzPct val="120000"/>
        <a:buFont typeface="Calibri" panose="020F0502020204030204" pitchFamily="34" charset="0"/>
        <a:buChar char="▪"/>
        <a:defRPr sz="32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44">
          <p15:clr>
            <a:srgbClr val="F26B43"/>
          </p15:clr>
        </p15:guide>
        <p15:guide id="2" pos="384">
          <p15:clr>
            <a:srgbClr val="F26B43"/>
          </p15:clr>
        </p15:guide>
        <p15:guide id="3" orient="horz" pos="10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s.gov/Payment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7.wdp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s.gov/Payment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s.gov/payment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Refund/Tax Owed</a:t>
            </a:r>
          </a:p>
        </p:txBody>
      </p:sp>
      <p:sp>
        <p:nvSpPr>
          <p:cNvPr id="5123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Pub 4012 – Pages K-16 to K-22</a:t>
            </a:r>
          </a:p>
          <a:p>
            <a:pPr eaLnBrk="1" hangingPunct="1"/>
            <a:r>
              <a:rPr lang="en-US" altLang="en-US" dirty="0" smtClean="0"/>
              <a:t>Pub 4491 – Lesson 31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4860925" y="2603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NTTC Training – TY2016</a:t>
            </a:r>
          </a:p>
        </p:txBody>
      </p:sp>
      <p:sp>
        <p:nvSpPr>
          <p:cNvPr id="14339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Direct Deposit of Refund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5800" y="5257800"/>
            <a:ext cx="8001000" cy="8382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Enter routing and account numbers twice</a:t>
            </a:r>
            <a:endParaRPr lang="en-US" dirty="0"/>
          </a:p>
        </p:txBody>
      </p:sp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" y="1783119"/>
            <a:ext cx="7863840" cy="30174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378B4-CDCB-4835-887A-A7420D76489F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Direct Deposit Refund to Multiple Accounts – Form 8888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NTTC Training – TY2016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2C318B-498B-47C4-AF0F-055BB671B94B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smtClean="0"/>
              <a:t>Up to three accounts</a:t>
            </a:r>
          </a:p>
          <a:p>
            <a:r>
              <a:rPr lang="en-US" altLang="en-US" smtClean="0"/>
              <a:t>Including MyRa account</a:t>
            </a:r>
          </a:p>
          <a:p>
            <a:r>
              <a:rPr lang="en-US" altLang="en-US" smtClean="0"/>
              <a:t>Part of the refund can be by check</a:t>
            </a:r>
          </a:p>
          <a:p>
            <a:r>
              <a:rPr lang="en-US" altLang="en-US" smtClean="0"/>
              <a:t>Not available in Practice Lab</a:t>
            </a:r>
          </a:p>
          <a:p>
            <a:endParaRPr lang="en-US" alt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1066800" y="1752600"/>
            <a:ext cx="3810000" cy="182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10438" y="1757363"/>
            <a:ext cx="1524000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8087141" y="1060450"/>
            <a:ext cx="822325" cy="8223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Series I Bonds – Form 8888</a:t>
            </a:r>
            <a:endParaRPr lang="en-US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NTTC Training – TY2016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2C318B-498B-47C4-AF0F-055BB671B94B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171011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Can buy for self or others in $50 increments</a:t>
            </a:r>
          </a:p>
          <a:p>
            <a:r>
              <a:rPr lang="en-US" smtClean="0"/>
              <a:t>Can buy up to three in a range of amounts</a:t>
            </a:r>
          </a:p>
          <a:p>
            <a:r>
              <a:rPr lang="en-US" smtClean="0"/>
              <a:t>Fixed rate interest + semiannual inflation</a:t>
            </a:r>
          </a:p>
          <a:p>
            <a:endParaRPr lang="en-US" dirty="0" smtClean="0"/>
          </a:p>
        </p:txBody>
      </p:sp>
      <p:sp>
        <p:nvSpPr>
          <p:cNvPr id="6" name="5-Point Star 5"/>
          <p:cNvSpPr/>
          <p:nvPr/>
        </p:nvSpPr>
        <p:spPr>
          <a:xfrm>
            <a:off x="8104187" y="616743"/>
            <a:ext cx="822325" cy="8223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Savings Bonds – Form 8888</a:t>
            </a:r>
            <a:endParaRPr lang="en-US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NTTC Training – TY2016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2C318B-498B-47C4-AF0F-055BB671B94B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25604" name="Content Placeholder 5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Can redeem after 12 months (forfeit 3 months interest if redeemed &lt;5 years </a:t>
            </a:r>
          </a:p>
          <a:p>
            <a:r>
              <a:rPr lang="en-US" smtClean="0"/>
              <a:t>Taxpayer will receive bonds via mail and check for balance of refund</a:t>
            </a:r>
          </a:p>
          <a:p>
            <a:r>
              <a:rPr lang="en-US" altLang="en-US" smtClean="0"/>
              <a:t>Not available in Practice Lab</a:t>
            </a:r>
            <a:endParaRPr lang="en-US" altLang="en-US" dirty="0" smtClean="0"/>
          </a:p>
        </p:txBody>
      </p:sp>
      <p:sp>
        <p:nvSpPr>
          <p:cNvPr id="8" name="5-Point Star 7"/>
          <p:cNvSpPr/>
          <p:nvPr/>
        </p:nvSpPr>
        <p:spPr>
          <a:xfrm>
            <a:off x="8104187" y="515814"/>
            <a:ext cx="822325" cy="8223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Apply Refund to Next Year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NTTC Training – TY2016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2"/>
          </p:nvPr>
        </p:nvSpPr>
        <p:spPr>
          <a:xfrm>
            <a:off x="609600" y="1905000"/>
            <a:ext cx="3810000" cy="4191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In </a:t>
            </a:r>
            <a:r>
              <a:rPr lang="en-US" altLang="en-US" dirty="0"/>
              <a:t>Payments &amp; Estimates section, select Underpayment of Estimated Tax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dirty="0" smtClean="0"/>
          </a:p>
        </p:txBody>
      </p:sp>
      <p:pic>
        <p:nvPicPr>
          <p:cNvPr id="18436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009" b="23903"/>
          <a:stretch/>
        </p:blipFill>
        <p:spPr bwMode="auto">
          <a:xfrm>
            <a:off x="4648200" y="1692564"/>
            <a:ext cx="4220897" cy="420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4724400" y="5334000"/>
            <a:ext cx="3962400" cy="55927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2C318B-498B-47C4-AF0F-055BB671B94B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Apply Refund to Next Year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NTTC Training – TY2016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2"/>
          </p:nvPr>
        </p:nvSpPr>
        <p:spPr>
          <a:xfrm>
            <a:off x="705678" y="4572000"/>
            <a:ext cx="7543800" cy="1295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May be reduced if IRS makes adjustment to return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dirty="0" smtClean="0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" y="2100266"/>
            <a:ext cx="7863840" cy="18023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2C318B-498B-47C4-AF0F-055BB671B94B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Payment Due Options—</a:t>
            </a:r>
            <a:br>
              <a:rPr lang="en-US" smtClean="0"/>
            </a:br>
            <a:r>
              <a:rPr lang="en-US" smtClean="0"/>
              <a:t>(By April 18th)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NTTC Training – TY2016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2C318B-498B-47C4-AF0F-055BB671B94B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23555" name="Rectangle 7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smtClean="0"/>
              <a:t>Check or money order mailed with Form 1040-V, Payment Voucher</a:t>
            </a:r>
          </a:p>
          <a:p>
            <a:pPr lvl="1"/>
            <a:r>
              <a:rPr lang="en-US" altLang="en-US" smtClean="0"/>
              <a:t>TaxSlayer will prepare voucher</a:t>
            </a:r>
          </a:p>
          <a:p>
            <a:r>
              <a:rPr lang="en-US" altLang="en-US" smtClean="0"/>
              <a:t>Electronic funds transfer (ACH)</a:t>
            </a:r>
          </a:p>
          <a:p>
            <a:r>
              <a:rPr lang="en-US" altLang="en-US" smtClean="0"/>
              <a:t>IRS Direct Pay </a:t>
            </a:r>
          </a:p>
          <a:p>
            <a:r>
              <a:rPr lang="en-US" altLang="en-US" smtClean="0"/>
              <a:t>Credit card (may have additional fee)</a:t>
            </a:r>
          </a:p>
          <a:p>
            <a:r>
              <a:rPr lang="en-US" altLang="en-US" smtClean="0"/>
              <a:t>Electronic Federal Tax Payment System (EFTPS)</a:t>
            </a:r>
            <a:endParaRPr lang="en-US" altLang="en-US" smtClean="0"/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6332538" y="1676400"/>
            <a:ext cx="2347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70C0"/>
                </a:solidFill>
                <a:cs typeface="Arial" panose="020B0604020202020204" pitchFamily="34" charset="0"/>
              </a:rPr>
              <a:t>Pub 4012, page K-18</a:t>
            </a:r>
            <a:endParaRPr lang="en-US" altLang="en-US" sz="20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048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57150"/>
            <a:ext cx="1427162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Payment Due—Check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NTTC Training – TY2016</a:t>
            </a:r>
          </a:p>
        </p:txBody>
      </p:sp>
      <p:sp>
        <p:nvSpPr>
          <p:cNvPr id="21508" name="Content Placeholder 2"/>
          <p:cNvSpPr>
            <a:spLocks noGrp="1"/>
          </p:cNvSpPr>
          <p:nvPr>
            <p:ph sz="quarter" idx="12"/>
          </p:nvPr>
        </p:nvSpPr>
        <p:spPr>
          <a:xfrm>
            <a:off x="954504" y="1828800"/>
            <a:ext cx="7543800" cy="4191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From e-file section, select Mail Payment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21509" name="Picture 1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8" y="152400"/>
            <a:ext cx="13430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77" y="3352800"/>
            <a:ext cx="7098123" cy="275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2C318B-498B-47C4-AF0F-055BB671B94B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Payment Due—ACH Option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NTTC Training – TY2016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2"/>
          </p:nvPr>
        </p:nvSpPr>
        <p:spPr>
          <a:xfrm>
            <a:off x="685800" y="1905000"/>
            <a:ext cx="7543800" cy="1371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From E-file section, select Direct Debit</a:t>
            </a:r>
          </a:p>
          <a:p>
            <a:pPr marL="0" indent="0" eaLnBrk="1" fontAlgn="auto" hangingPunct="1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endParaRPr lang="en-US" altLang="en-US" dirty="0" smtClean="0"/>
          </a:p>
        </p:txBody>
      </p:sp>
      <p:pic>
        <p:nvPicPr>
          <p:cNvPr id="22533" name="Picture 1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7" y="810578"/>
            <a:ext cx="13430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107"/>
          <a:stretch>
            <a:fillRect/>
          </a:stretch>
        </p:blipFill>
        <p:spPr bwMode="auto">
          <a:xfrm>
            <a:off x="1295400" y="3429000"/>
            <a:ext cx="70866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2C318B-498B-47C4-AF0F-055BB671B94B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Payment Due – ACH Option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NTTC Training – TY2016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2"/>
          </p:nvPr>
        </p:nvSpPr>
        <p:spPr>
          <a:xfrm>
            <a:off x="881062" y="5562600"/>
            <a:ext cx="7543800" cy="5334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Enter bank numbers twice, amount and date</a:t>
            </a:r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90713"/>
            <a:ext cx="7812980" cy="3662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2C318B-498B-47C4-AF0F-055BB671B94B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Refund/Balance Due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NTTC Training – TY2016</a:t>
            </a:r>
            <a:endParaRPr lang="en-US" alt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smtClean="0"/>
              <a:t>Taxpayer has several choices on how to receive refund or pay amount owed</a:t>
            </a:r>
          </a:p>
          <a:p>
            <a:endParaRPr lang="en-US" altLang="en-US" smtClean="0"/>
          </a:p>
        </p:txBody>
      </p:sp>
      <p:pic>
        <p:nvPicPr>
          <p:cNvPr id="6148" name="Picture 4" descr="C:\Users\Steve\AppData\Local\Microsoft\Windows\Temporary Internet Files\Content.IE5\B8CB35FU\MC90033254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304800"/>
            <a:ext cx="19129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2C318B-498B-47C4-AF0F-055BB671B94B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886700" cy="1325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Payment Due—Direct Pay,</a:t>
            </a:r>
            <a:br>
              <a:rPr lang="en-US" dirty="0" smtClean="0"/>
            </a:br>
            <a:r>
              <a:rPr lang="en-US" dirty="0" smtClean="0"/>
              <a:t>Credit Card or EFTPS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NTTC Training – TY2016</a:t>
            </a:r>
          </a:p>
        </p:txBody>
      </p:sp>
      <p:sp>
        <p:nvSpPr>
          <p:cNvPr id="24580" name="Rectangle 7"/>
          <p:cNvSpPr>
            <a:spLocks noGrp="1" noChangeArrowheads="1"/>
          </p:cNvSpPr>
          <p:nvPr>
            <p:ph sz="quarter" idx="12"/>
          </p:nvPr>
        </p:nvSpPr>
        <p:spPr>
          <a:xfrm>
            <a:off x="685800" y="2133600"/>
            <a:ext cx="2932113" cy="3886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Taxpayer does on own through </a:t>
            </a:r>
            <a:r>
              <a:rPr lang="en-US" altLang="en-US" dirty="0" smtClean="0">
                <a:hlinkClick r:id="rId3"/>
              </a:rPr>
              <a:t>irs.gov/Payments</a:t>
            </a:r>
            <a:endParaRPr lang="en-US" altLang="en-US" dirty="0" smtClean="0"/>
          </a:p>
        </p:txBody>
      </p:sp>
      <p:sp>
        <p:nvSpPr>
          <p:cNvPr id="44038" name="Rectangle 4"/>
          <p:cNvSpPr>
            <a:spLocks noChangeArrowheads="1"/>
          </p:cNvSpPr>
          <p:nvPr/>
        </p:nvSpPr>
        <p:spPr bwMode="auto">
          <a:xfrm>
            <a:off x="6248400" y="1809750"/>
            <a:ext cx="2347913" cy="40005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>
            <a:lvl1pPr>
              <a:spcBef>
                <a:spcPts val="1800"/>
              </a:spcBef>
              <a:buClr>
                <a:srgbClr val="B54A10"/>
              </a:buClr>
              <a:buSzPct val="94000"/>
              <a:buFont typeface="Calibri" pitchFamily="34" charset="0"/>
              <a:buChar char="●"/>
              <a:defRPr sz="32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105766"/>
              </a:buClr>
              <a:buSzPct val="63000"/>
              <a:buFont typeface="Wingdings" pitchFamily="2" charset="2"/>
              <a:buChar char=""/>
              <a:defRPr sz="3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F1E25"/>
              </a:buClr>
              <a:buSzPct val="70000"/>
              <a:buFont typeface="Wingdings" pitchFamily="2" charset="2"/>
              <a:buChar char=""/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SzPct val="90000"/>
              <a:buFont typeface="Calibri" pitchFamily="34" charset="0"/>
              <a:buChar char="●"/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000" dirty="0" smtClean="0">
                <a:solidFill>
                  <a:srgbClr val="0070C0"/>
                </a:solidFill>
                <a:cs typeface="Arial" charset="0"/>
              </a:rPr>
              <a:t>Pub 4012, page K-18</a:t>
            </a:r>
            <a:endParaRPr lang="en-US" altLang="en-US" sz="2000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55520"/>
            <a:ext cx="4339302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38" y="0"/>
            <a:ext cx="1427162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2C318B-498B-47C4-AF0F-055BB671B94B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Can’t Pay Now</a:t>
            </a:r>
            <a:endParaRPr lang="en-US" alt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NTTC Training – TY2016</a:t>
            </a:r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2C318B-498B-47C4-AF0F-055BB671B94B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33796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smtClean="0"/>
              <a:t>Full Pay in 60 or 120 Days</a:t>
            </a:r>
          </a:p>
          <a:p>
            <a:r>
              <a:rPr lang="en-US" altLang="en-US" smtClean="0"/>
              <a:t>Monthly Installment Payments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Full Pay in 60 or 120 Days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NTTC Training – TY2016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sz="quarter" idx="12"/>
          </p:nvPr>
        </p:nvSpPr>
        <p:spPr>
          <a:xfrm>
            <a:off x="838200" y="1981200"/>
            <a:ext cx="7543800" cy="38862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No user fee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Interest and penalties apply on amounts paid after April 15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Apply online at </a:t>
            </a:r>
            <a:r>
              <a:rPr lang="en-US" altLang="en-US" dirty="0" smtClean="0">
                <a:hlinkClick r:id="rId3"/>
              </a:rPr>
              <a:t>irs.gov/Payments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Wingdings" pitchFamily="2" charset="2"/>
              </a:rPr>
              <a:t> </a:t>
            </a:r>
            <a:r>
              <a:rPr lang="en-US" altLang="en-US" dirty="0" smtClean="0"/>
              <a:t>Online Payment Agreement Application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File return on time or penalty is much higher!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2C318B-498B-47C4-AF0F-055BB671B94B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Installment Payments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NTTC Training – TY2016</a:t>
            </a:r>
          </a:p>
        </p:txBody>
      </p:sp>
      <p:sp>
        <p:nvSpPr>
          <p:cNvPr id="48131" name="Rectangle 5"/>
          <p:cNvSpPr>
            <a:spLocks noGrp="1" noChangeArrowheads="1"/>
          </p:cNvSpPr>
          <p:nvPr>
            <p:ph sz="quarter" idx="12"/>
          </p:nvPr>
        </p:nvSpPr>
        <p:spPr>
          <a:xfrm>
            <a:off x="685800" y="2133600"/>
            <a:ext cx="75438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Through </a:t>
            </a:r>
            <a:r>
              <a:rPr lang="en-US" altLang="en-US" dirty="0" smtClean="0">
                <a:hlinkClick r:id="rId3"/>
              </a:rPr>
              <a:t>www.irs.gov/payments</a:t>
            </a:r>
            <a:r>
              <a:rPr lang="en-US" altLang="en-US" dirty="0" smtClean="0"/>
              <a:t> OR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In </a:t>
            </a:r>
            <a:r>
              <a:rPr lang="en-US" altLang="en-US" dirty="0"/>
              <a:t>Miscellaneous Forms </a:t>
            </a:r>
            <a:r>
              <a:rPr lang="en-US" altLang="en-US" dirty="0" smtClean="0"/>
              <a:t>section, select Installment </a:t>
            </a:r>
            <a:r>
              <a:rPr lang="en-US" altLang="en-US" dirty="0"/>
              <a:t>Agreement </a:t>
            </a:r>
            <a:r>
              <a:rPr lang="en-US" altLang="en-US" dirty="0" smtClean="0"/>
              <a:t>(</a:t>
            </a:r>
            <a:r>
              <a:rPr lang="en-US" altLang="en-US" dirty="0"/>
              <a:t>Form </a:t>
            </a:r>
            <a:r>
              <a:rPr lang="en-US" altLang="en-US" dirty="0" smtClean="0"/>
              <a:t>9465)—</a:t>
            </a:r>
            <a:r>
              <a:rPr lang="en-US" altLang="en-US" u="sng" dirty="0" smtClean="0">
                <a:solidFill>
                  <a:srgbClr val="FF0000"/>
                </a:solidFill>
              </a:rPr>
              <a:t>NEW HIGHER FEES</a:t>
            </a:r>
          </a:p>
          <a:p>
            <a:pPr marL="0" indent="0" eaLnBrk="1" fontAlgn="auto" hangingPunct="1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endParaRPr lang="en-US" alt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8305800" y="4356100"/>
            <a:ext cx="4191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8153400" y="214313"/>
            <a:ext cx="822325" cy="8223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2C318B-498B-47C4-AF0F-055BB671B94B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Online Payment Agreement at www.IRS.gov/payments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NTTC Training – TY2016</a:t>
            </a:r>
          </a:p>
        </p:txBody>
      </p:sp>
      <p:pic>
        <p:nvPicPr>
          <p:cNvPr id="28676" name="Picture 6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2114" y="1752600"/>
            <a:ext cx="6822686" cy="4440238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2C318B-498B-47C4-AF0F-055BB671B94B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NTTC Training – TY2016</a:t>
            </a:r>
            <a:endParaRPr lang="en-US" altLang="en-US" dirty="0"/>
          </a:p>
        </p:txBody>
      </p:sp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Monthly Installment Payments—</a:t>
            </a:r>
            <a:br>
              <a:rPr lang="en-US" smtClean="0"/>
            </a:br>
            <a:r>
              <a:rPr lang="en-US" smtClean="0"/>
              <a:t>Proposed 1/1/2017 Fee Schedule</a:t>
            </a:r>
            <a:endParaRPr lang="en-US" dirty="0" smtClean="0"/>
          </a:p>
        </p:txBody>
      </p:sp>
      <p:sp>
        <p:nvSpPr>
          <p:cNvPr id="29700" name="Rectangle 5"/>
          <p:cNvSpPr>
            <a:spLocks noGrp="1" noChangeArrowheads="1"/>
          </p:cNvSpPr>
          <p:nvPr>
            <p:ph type="body" sz="quarter" idx="16"/>
          </p:nvPr>
        </p:nvSpPr>
        <p:spPr>
          <a:xfrm>
            <a:off x="950913" y="2141538"/>
            <a:ext cx="7543800" cy="34972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Filing Form 9465—$225 (if direct debit—$107)</a:t>
            </a:r>
          </a:p>
          <a:p>
            <a:pPr eaLnBrk="1" hangingPunct="1"/>
            <a:r>
              <a:rPr lang="en-US" altLang="en-US" dirty="0" smtClean="0"/>
              <a:t>Online payment agreement—$149 (if direct debit—$31)</a:t>
            </a:r>
          </a:p>
          <a:p>
            <a:pPr eaLnBrk="1" hangingPunct="1"/>
            <a:r>
              <a:rPr lang="en-US" altLang="en-US" dirty="0" smtClean="0"/>
              <a:t>Interest and penalties added</a:t>
            </a:r>
            <a:endParaRPr lang="en-US" altLang="en-US" dirty="0" smtClean="0"/>
          </a:p>
        </p:txBody>
      </p:sp>
      <p:sp>
        <p:nvSpPr>
          <p:cNvPr id="7" name="5-Point Star 6"/>
          <p:cNvSpPr/>
          <p:nvPr/>
        </p:nvSpPr>
        <p:spPr>
          <a:xfrm>
            <a:off x="8153400" y="214313"/>
            <a:ext cx="822325" cy="8223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AC0E3C-A3DD-461E-A262-D2BCD06CF3A9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Third Party Designee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NTTC Training – TY2016</a:t>
            </a:r>
          </a:p>
        </p:txBody>
      </p:sp>
      <p:sp>
        <p:nvSpPr>
          <p:cNvPr id="30723" name="Rectangle 5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/>
              <a:t>In E-file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section</a:t>
            </a:r>
            <a:endParaRPr lang="en-US" sz="3200" dirty="0"/>
          </a:p>
          <a:p>
            <a:r>
              <a:rPr lang="en-US" sz="3200" dirty="0"/>
              <a:t>May NOT be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Tax-Aide </a:t>
            </a:r>
            <a:br>
              <a:rPr lang="en-US" sz="3200" dirty="0" smtClean="0"/>
            </a:br>
            <a:r>
              <a:rPr lang="en-US" sz="3200" dirty="0" smtClean="0"/>
              <a:t>volunteer</a:t>
            </a:r>
            <a:endParaRPr lang="en-US" sz="3200" dirty="0"/>
          </a:p>
          <a:p>
            <a:r>
              <a:rPr lang="en-US" altLang="en-US" sz="3200" dirty="0"/>
              <a:t>Adult child of elderly parents</a:t>
            </a:r>
          </a:p>
          <a:p>
            <a:r>
              <a:rPr lang="en-US" altLang="en-US" sz="3200" dirty="0"/>
              <a:t>Family member of overseas taxpayer</a:t>
            </a:r>
          </a:p>
          <a:p>
            <a:pPr eaLnBrk="1" hangingPunct="1"/>
            <a:endParaRPr lang="en-US" altLang="en-US" sz="3200" dirty="0" smtClean="0"/>
          </a:p>
        </p:txBody>
      </p:sp>
      <p:pic>
        <p:nvPicPr>
          <p:cNvPr id="3072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591" b="-1054"/>
          <a:stretch>
            <a:fillRect/>
          </a:stretch>
        </p:blipFill>
        <p:spPr bwMode="auto">
          <a:xfrm>
            <a:off x="3710820" y="1855787"/>
            <a:ext cx="4903788" cy="3021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-1439238" y="1679258"/>
            <a:ext cx="2514600" cy="3124200"/>
          </a:xfrm>
          <a:prstGeom prst="rect">
            <a:avLst/>
          </a:prstGeom>
        </p:spPr>
        <p:txBody>
          <a:bodyPr>
            <a:normAutofit/>
          </a:bodyPr>
          <a:lstStyle>
            <a:lvl1pPr marL="344488" indent="-344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58838" indent="-2889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>
                  <a:lumMod val="50000"/>
                </a:schemeClr>
              </a:buClr>
              <a:buFont typeface="Calibri" panose="020F0502020204030204" pitchFamily="34" charset="0"/>
              <a:buChar char="−"/>
              <a:defRPr sz="36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3160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SzPct val="120000"/>
              <a:buFont typeface="Calibri" panose="020F0502020204030204" pitchFamily="34" charset="0"/>
              <a:buChar char="▪"/>
              <a:defRPr sz="32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sz="3500" dirty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3810000" y="3886200"/>
            <a:ext cx="2743200" cy="381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2C318B-498B-47C4-AF0F-055BB671B94B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Line 77 Estimated Tax Penalty</a:t>
            </a:r>
            <a:endParaRPr lang="en-US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NTTC Training – TY2016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2C318B-498B-47C4-AF0F-055BB671B94B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53251" name="Rectangle 15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smtClean="0"/>
              <a:t>If tax owed is $1,000 or more AND</a:t>
            </a:r>
          </a:p>
          <a:p>
            <a:r>
              <a:rPr lang="en-US" altLang="en-US" smtClean="0"/>
              <a:t>Withholding and estimated payments less than the smaller of: </a:t>
            </a:r>
          </a:p>
          <a:p>
            <a:pPr lvl="1"/>
            <a:r>
              <a:rPr lang="en-US" altLang="en-US" smtClean="0"/>
              <a:t>90% of tax shown on current tax return OR </a:t>
            </a:r>
          </a:p>
          <a:p>
            <a:pPr lvl="1"/>
            <a:r>
              <a:rPr lang="en-US" altLang="en-US" smtClean="0"/>
              <a:t>100% of tax shown on 2015 tax return</a:t>
            </a:r>
          </a:p>
          <a:p>
            <a:r>
              <a:rPr lang="en-US" altLang="en-US" smtClean="0"/>
              <a:t>Advise the taxpayer of possible penalty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Line 77 Estimated Tax Penalty</a:t>
            </a:r>
            <a:endParaRPr lang="en-US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NTTC Training – TY2016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2C318B-498B-47C4-AF0F-055BB671B94B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55299" name="Rectangle 15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mtClean="0"/>
              <a:t>We do not calculate penalty</a:t>
            </a:r>
          </a:p>
          <a:p>
            <a:r>
              <a:rPr lang="en-US" altLang="en-US" smtClean="0"/>
              <a:t>IRS will automatically compute whether penalty is due based on current year or prior year’s facts</a:t>
            </a:r>
          </a:p>
          <a:p>
            <a:r>
              <a:rPr lang="en-US" altLang="en-US" smtClean="0"/>
              <a:t>IRS will send notice and bill if appropriate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Quality Review</a:t>
            </a:r>
            <a:endParaRPr lang="en-US" alt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NTTC Training – TY2016</a:t>
            </a:r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2C318B-498B-47C4-AF0F-055BB671B94B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59395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mtClean="0"/>
              <a:t>No estimated tax penalty shown</a:t>
            </a:r>
          </a:p>
          <a:p>
            <a:r>
              <a:rPr lang="en-US" altLang="en-US" smtClean="0"/>
              <a:t>Verify bank information if direct deposit or direct debit</a:t>
            </a:r>
          </a:p>
          <a:p>
            <a:r>
              <a:rPr lang="en-US" altLang="en-US" smtClean="0"/>
              <a:t>Verify ACH forms are correct</a:t>
            </a:r>
          </a:p>
          <a:p>
            <a:r>
              <a:rPr lang="en-US" altLang="en-US" smtClean="0"/>
              <a:t>State refund or balance due options?</a:t>
            </a:r>
            <a:endParaRPr lang="en-US" altLang="en-US" dirty="0" smtClean="0"/>
          </a:p>
        </p:txBody>
      </p:sp>
      <p:pic>
        <p:nvPicPr>
          <p:cNvPr id="33797" name="Picture 2" descr="C:\Users\Steve\AppData\Local\Microsoft\Windows\Temporary Internet Files\Content.IE5\QY4A8XFZ\MC90024040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573213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Refund or Payment?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NTTC Training – TY2016</a:t>
            </a:r>
          </a:p>
        </p:txBody>
      </p:sp>
      <p:sp>
        <p:nvSpPr>
          <p:cNvPr id="7172" name="Content Placeholder 7"/>
          <p:cNvSpPr>
            <a:spLocks noGrp="1"/>
          </p:cNvSpPr>
          <p:nvPr>
            <p:ph sz="quarter" idx="12"/>
          </p:nvPr>
        </p:nvSpPr>
        <p:spPr>
          <a:xfrm>
            <a:off x="685800" y="2133600"/>
            <a:ext cx="7812088" cy="3886200"/>
          </a:xfrm>
        </p:spPr>
        <p:txBody>
          <a:bodyPr/>
          <a:lstStyle/>
          <a:p>
            <a:pPr eaLnBrk="1" hangingPunct="1"/>
            <a:r>
              <a:rPr lang="en-US" altLang="en-US" smtClean="0"/>
              <a:t>In TaxSlayer, amounts are shown at top of screen, </a:t>
            </a:r>
          </a:p>
          <a:p>
            <a:pPr lvl="1" eaLnBrk="1" hangingPunct="1"/>
            <a:r>
              <a:rPr lang="en-US" altLang="en-US" smtClean="0">
                <a:solidFill>
                  <a:srgbClr val="008000"/>
                </a:solidFill>
              </a:rPr>
              <a:t>Green</a:t>
            </a:r>
            <a:r>
              <a:rPr lang="en-US" altLang="en-US" smtClean="0"/>
              <a:t> is a refund</a:t>
            </a:r>
          </a:p>
          <a:p>
            <a:pPr lvl="1" eaLnBrk="1" hangingPunct="1"/>
            <a:r>
              <a:rPr lang="en-US" altLang="en-US" smtClean="0">
                <a:solidFill>
                  <a:srgbClr val="C00000"/>
                </a:solidFill>
              </a:rPr>
              <a:t>Red</a:t>
            </a:r>
            <a:r>
              <a:rPr lang="en-US" altLang="en-US" smtClean="0"/>
              <a:t> is owed</a:t>
            </a:r>
          </a:p>
          <a:p>
            <a:pPr eaLnBrk="1" hangingPunct="1"/>
            <a:r>
              <a:rPr lang="en-US" altLang="en-US" smtClean="0"/>
              <a:t>Also on 1040 view, Lines 63 - 78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2C318B-498B-47C4-AF0F-055BB671B94B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 with Taxpayer</a:t>
            </a:r>
            <a:endParaRPr lang="en-US" alt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NTTC Training – TY2016</a:t>
            </a:r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2C318B-498B-47C4-AF0F-055BB671B94B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smtClean="0"/>
              <a:t>Refund or balance due</a:t>
            </a:r>
          </a:p>
          <a:p>
            <a:r>
              <a:rPr lang="en-US" altLang="en-US" smtClean="0"/>
              <a:t>If paying balance due by check, ensure s/he understands when/how to mail it</a:t>
            </a:r>
          </a:p>
          <a:p>
            <a:r>
              <a:rPr lang="en-US" altLang="en-US" smtClean="0"/>
              <a:t>If under or over withheld</a:t>
            </a:r>
          </a:p>
          <a:p>
            <a:pPr lvl="1"/>
            <a:r>
              <a:rPr lang="en-US" altLang="en-US" smtClean="0"/>
              <a:t>Revise withholding – Forms W-4</a:t>
            </a:r>
          </a:p>
          <a:p>
            <a:pPr lvl="1"/>
            <a:r>
              <a:rPr lang="en-US" altLang="en-US" smtClean="0"/>
              <a:t>Estimated taxes (another lesson)</a:t>
            </a:r>
          </a:p>
          <a:p>
            <a:r>
              <a:rPr lang="en-US" altLang="en-US" smtClean="0"/>
              <a:t>If possible penalty, be sure taxpayer is aware may receive notice/bill from IRS</a:t>
            </a:r>
            <a:endParaRPr lang="en-US" altLang="en-US" dirty="0" smtClean="0"/>
          </a:p>
        </p:txBody>
      </p:sp>
      <p:pic>
        <p:nvPicPr>
          <p:cNvPr id="34821" name="Picture 2" descr="C:\Users\Steve\AppData\Local\Microsoft\Windows\Temporary Internet Files\Content.IE5\B8CB35FU\MC9002953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6200"/>
            <a:ext cx="1404938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 with Taxpayer</a:t>
            </a:r>
            <a:endParaRPr lang="en-US" alt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NTTC Training – TY2016</a:t>
            </a:r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2C318B-498B-47C4-AF0F-055BB671B94B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35844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smtClean="0"/>
              <a:t>If the taxpayer owes taxes and is unable to pay full amount, the counselor should explain the various payment options and fees and how to get to www.irs.gov/payments</a:t>
            </a:r>
            <a:endParaRPr lang="en-US" altLang="en-US" smtClean="0"/>
          </a:p>
        </p:txBody>
      </p:sp>
      <p:pic>
        <p:nvPicPr>
          <p:cNvPr id="35845" name="Picture 2" descr="C:\Users\Steve\AppData\Local\Microsoft\Windows\Temporary Internet Files\Content.IE5\B8CB35FU\MC9002953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6200"/>
            <a:ext cx="1404938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Refund/Tax Due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NTTC Training – TY2016</a:t>
            </a:r>
            <a:endParaRPr lang="en-US" alt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771650" y="2374900"/>
            <a:ext cx="304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+mn-lt"/>
                <a:cs typeface="+mn-cs"/>
              </a:rPr>
              <a:t>Questions?</a:t>
            </a:r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3276600" y="3975100"/>
            <a:ext cx="304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cs typeface="Arial" panose="020B0604020202020204" pitchFamily="34" charset="0"/>
              </a:rPr>
              <a:t>Comments…</a:t>
            </a:r>
          </a:p>
        </p:txBody>
      </p:sp>
      <p:pic>
        <p:nvPicPr>
          <p:cNvPr id="3687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8213"/>
            <a:ext cx="1343025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537707-39A7-40D5-AAE6-4AA2FD5C0E30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Refund Options</a:t>
            </a:r>
            <a:endParaRPr lang="en-US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NTTC Training – TY2016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2C318B-498B-47C4-AF0F-055BB671B94B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smtClean="0"/>
              <a:t>Receive refund by check </a:t>
            </a:r>
          </a:p>
          <a:p>
            <a:r>
              <a:rPr lang="en-US" altLang="en-US" smtClean="0"/>
              <a:t>Receive refund by Direct Deposit</a:t>
            </a:r>
          </a:p>
          <a:p>
            <a:pPr lvl="1"/>
            <a:r>
              <a:rPr lang="en-US" altLang="en-US" smtClean="0"/>
              <a:t>One account -OR-</a:t>
            </a:r>
          </a:p>
          <a:p>
            <a:pPr lvl="1"/>
            <a:r>
              <a:rPr lang="en-US" altLang="en-US" smtClean="0"/>
              <a:t>Split refund</a:t>
            </a:r>
          </a:p>
          <a:p>
            <a:pPr lvl="2"/>
            <a:r>
              <a:rPr lang="en-US" altLang="en-US" smtClean="0"/>
              <a:t>Up to three different accounts</a:t>
            </a:r>
          </a:p>
          <a:p>
            <a:pPr lvl="2"/>
            <a:r>
              <a:rPr lang="en-US" altLang="en-US" smtClean="0"/>
              <a:t>Can deposit to MyRa account</a:t>
            </a:r>
          </a:p>
          <a:p>
            <a:pPr lvl="2"/>
            <a:r>
              <a:rPr lang="en-US" altLang="en-US" smtClean="0"/>
              <a:t>Can purchase US Series I Savings Bond</a:t>
            </a:r>
          </a:p>
          <a:p>
            <a:pPr lvl="2"/>
            <a:r>
              <a:rPr lang="en-US" altLang="en-US" smtClean="0"/>
              <a:t>Can receive a portion in a check</a:t>
            </a:r>
          </a:p>
          <a:p>
            <a:r>
              <a:rPr lang="en-US" altLang="en-US" smtClean="0"/>
              <a:t>Apply some or all to next year’s tax</a:t>
            </a:r>
            <a:endParaRPr lang="en-US" altLang="en-US" dirty="0" smtClean="0"/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4767263" y="6262688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b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8198" name="Picture 2" descr="C:\Program Files (x86)\Microsoft Office\MEDIA\CAGCAT10\j030084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3573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Receive a Check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NTTC Training – TY2016</a:t>
            </a:r>
          </a:p>
        </p:txBody>
      </p:sp>
      <p:sp>
        <p:nvSpPr>
          <p:cNvPr id="9220" name="Content Placehold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 e-file section, mark return as Electronic Mailed </a:t>
            </a:r>
          </a:p>
        </p:txBody>
      </p:sp>
      <p:pic>
        <p:nvPicPr>
          <p:cNvPr id="9221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86150"/>
            <a:ext cx="6962775" cy="2381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2C318B-498B-47C4-AF0F-055BB671B94B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Direct Deposits</a:t>
            </a:r>
            <a:endParaRPr lang="en-US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NTTC Training – TY2016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2C318B-498B-47C4-AF0F-055BB671B94B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19459" name="Content Placeholder 7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smtClean="0"/>
              <a:t>Encourage Direct Deposit – Pub 4012, </a:t>
            </a:r>
            <a:br>
              <a:rPr lang="en-US" altLang="en-US" smtClean="0"/>
            </a:br>
            <a:r>
              <a:rPr lang="en-US" altLang="en-US" smtClean="0"/>
              <a:t>Pg K-16</a:t>
            </a:r>
          </a:p>
          <a:p>
            <a:pPr lvl="1"/>
            <a:r>
              <a:rPr lang="en-US" altLang="en-US" smtClean="0"/>
              <a:t>Faster (1-2 weeks versus 3+ weeks by mail)</a:t>
            </a:r>
          </a:p>
          <a:p>
            <a:pPr lvl="1"/>
            <a:r>
              <a:rPr lang="en-US" altLang="en-US" smtClean="0"/>
              <a:t>Safer</a:t>
            </a:r>
          </a:p>
          <a:p>
            <a:r>
              <a:rPr lang="en-US" altLang="en-US" smtClean="0"/>
              <a:t>Best to take numbers from current check with nine-digit routing transit number and account number</a:t>
            </a:r>
            <a:endParaRPr lang="en-US" alt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Verify Banking Information</a:t>
            </a:r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NTTC Training – TY2016</a:t>
            </a:r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2C318B-498B-47C4-AF0F-055BB671B94B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smtClean="0"/>
              <a:t>If taxpayer does not have check or letter from bank, may accept information from another source if</a:t>
            </a:r>
          </a:p>
          <a:p>
            <a:pPr lvl="1"/>
            <a:r>
              <a:rPr lang="en-US" altLang="en-US" smtClean="0"/>
              <a:t>Counselor advises taxpayer of responsibility for accuracy – money will most likely be gone for good if incorrect</a:t>
            </a:r>
          </a:p>
          <a:p>
            <a:pPr lvl="1"/>
            <a:r>
              <a:rPr lang="en-US" altLang="en-US" smtClean="0"/>
              <a:t>Taxpayer initials printed return next to routing and account numbers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Direct Deposits</a:t>
            </a:r>
            <a:endParaRPr lang="en-US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NTTC Training – TY2016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2C318B-498B-47C4-AF0F-055BB671B94B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23555" name="Content Placeholder 7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smtClean="0"/>
              <a:t>IRS will send refund to savings account, but its routing transit number is often not easy to locate</a:t>
            </a:r>
          </a:p>
          <a:p>
            <a:r>
              <a:rPr lang="en-US" altLang="en-US" smtClean="0"/>
              <a:t>IRS recommends direct deposit of refund go only to account (or accounts) in taxpayer’s name</a:t>
            </a:r>
          </a:p>
          <a:p>
            <a:r>
              <a:rPr lang="en-US" altLang="en-US" smtClean="0"/>
              <a:t>Financial institutions may not allow joint refund to be deposited into an individual account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Direct Deposit of Refund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NTTC Training – TY2016</a:t>
            </a:r>
          </a:p>
        </p:txBody>
      </p:sp>
      <p:sp>
        <p:nvSpPr>
          <p:cNvPr id="13315" name="Rectangle 35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 e-file section, select Direct Deposit</a:t>
            </a: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5"/>
          <a:stretch>
            <a:fillRect/>
          </a:stretch>
        </p:blipFill>
        <p:spPr bwMode="auto">
          <a:xfrm>
            <a:off x="1066800" y="3502025"/>
            <a:ext cx="7239000" cy="2289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2C318B-498B-47C4-AF0F-055BB671B94B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TTC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~NTTC 2016 Template.potx" id="{30F31F80-841A-4692-9C16-96298E5C3365}" vid="{A1287FF5-2D37-48D3-BB4A-79C7722276E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~NTTC 2016 Template</Template>
  <TotalTime>0</TotalTime>
  <Words>1566</Words>
  <Application>Microsoft Office PowerPoint</Application>
  <PresentationFormat>On-screen Show (4:3)</PresentationFormat>
  <Paragraphs>258</Paragraphs>
  <Slides>32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Verdana</vt:lpstr>
      <vt:lpstr>Wingdings</vt:lpstr>
      <vt:lpstr>NTTC</vt:lpstr>
      <vt:lpstr>Refund/Tax Owed</vt:lpstr>
      <vt:lpstr>Refund/Balance Due</vt:lpstr>
      <vt:lpstr>Refund or Payment?</vt:lpstr>
      <vt:lpstr>Refund Options</vt:lpstr>
      <vt:lpstr>Receive a Check</vt:lpstr>
      <vt:lpstr>Direct Deposits</vt:lpstr>
      <vt:lpstr>Verify Banking Information</vt:lpstr>
      <vt:lpstr>Direct Deposits</vt:lpstr>
      <vt:lpstr>Direct Deposit of Refund</vt:lpstr>
      <vt:lpstr>Direct Deposit of Refund</vt:lpstr>
      <vt:lpstr>Direct Deposit Refund to Multiple Accounts – Form 8888</vt:lpstr>
      <vt:lpstr>Series I Bonds – Form 8888</vt:lpstr>
      <vt:lpstr>Savings Bonds – Form 8888</vt:lpstr>
      <vt:lpstr>Apply Refund to Next Year</vt:lpstr>
      <vt:lpstr>Apply Refund to Next Year</vt:lpstr>
      <vt:lpstr>Payment Due Options— (By April 18th)</vt:lpstr>
      <vt:lpstr>Payment Due—Check </vt:lpstr>
      <vt:lpstr>Payment Due—ACH Option</vt:lpstr>
      <vt:lpstr>Payment Due – ACH Option</vt:lpstr>
      <vt:lpstr>Payment Due—Direct Pay, Credit Card or EFTPS</vt:lpstr>
      <vt:lpstr>Can’t Pay Now</vt:lpstr>
      <vt:lpstr>Full Pay in 60 or 120 Days</vt:lpstr>
      <vt:lpstr>Installment Payments</vt:lpstr>
      <vt:lpstr>Online Payment Agreement at www.IRS.gov/payments</vt:lpstr>
      <vt:lpstr>Monthly Installment Payments— Proposed 1/1/2017 Fee Schedule</vt:lpstr>
      <vt:lpstr>Third Party Designee</vt:lpstr>
      <vt:lpstr>Line 77 Estimated Tax Penalty</vt:lpstr>
      <vt:lpstr>Line 77 Estimated Tax Penalty</vt:lpstr>
      <vt:lpstr>Quality Review</vt:lpstr>
      <vt:lpstr>Summary with Taxpayer</vt:lpstr>
      <vt:lpstr>Summary with Taxpayer</vt:lpstr>
      <vt:lpstr>Refund/Tax Due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2013-10-22T20:04:41Z</dcterms:created>
  <dcterms:modified xsi:type="dcterms:W3CDTF">2016-12-16T16:45:19Z</dcterms:modified>
</cp:coreProperties>
</file>